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94830833-0C39-4DF2-93BC-E8FA6B11DB91}">
  <a:tblStyle styleId="{94830833-0C39-4DF2-93BC-E8FA6B11DB9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Shape 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 name="Shape 2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1" name="Shape 2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grpSp>
        <p:nvGrpSpPr>
          <p:cNvPr id="55" name="Shape 55"/>
          <p:cNvGrpSpPr/>
          <p:nvPr/>
        </p:nvGrpSpPr>
        <p:grpSpPr>
          <a:xfrm>
            <a:off x="6098378" y="5"/>
            <a:ext cx="3045625" cy="2030570"/>
            <a:chOff x="6098378" y="5"/>
            <a:chExt cx="3045625" cy="2030570"/>
          </a:xfrm>
        </p:grpSpPr>
        <p:sp>
          <p:nvSpPr>
            <p:cNvPr id="56" name="Shape 56"/>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1" name="Shape 61"/>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62" name="Shape 62"/>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63" name="Shape 6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64" name="Shape 64"/>
        <p:cNvGrpSpPr/>
        <p:nvPr/>
      </p:nvGrpSpPr>
      <p:grpSpPr>
        <a:xfrm>
          <a:off x="0" y="0"/>
          <a:ext cx="0" cy="0"/>
          <a:chOff x="0" y="0"/>
          <a:chExt cx="0" cy="0"/>
        </a:xfrm>
      </p:grpSpPr>
      <p:grpSp>
        <p:nvGrpSpPr>
          <p:cNvPr id="65" name="Shape 65"/>
          <p:cNvGrpSpPr/>
          <p:nvPr/>
        </p:nvGrpSpPr>
        <p:grpSpPr>
          <a:xfrm>
            <a:off x="6098378" y="5"/>
            <a:ext cx="3045625" cy="2030570"/>
            <a:chOff x="6098378" y="5"/>
            <a:chExt cx="3045625" cy="2030570"/>
          </a:xfrm>
        </p:grpSpPr>
        <p:sp>
          <p:nvSpPr>
            <p:cNvPr id="66" name="Shape 66"/>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 name="Shape 68"/>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9" name="Shape 69"/>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1" name="Shape 71"/>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72" name="Shape 7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3" name="Shape 73"/>
        <p:cNvGrpSpPr/>
        <p:nvPr/>
      </p:nvGrpSpPr>
      <p:grpSpPr>
        <a:xfrm>
          <a:off x="0" y="0"/>
          <a:ext cx="0" cy="0"/>
          <a:chOff x="0" y="0"/>
          <a:chExt cx="0" cy="0"/>
        </a:xfrm>
      </p:grpSpPr>
      <p:grpSp>
        <p:nvGrpSpPr>
          <p:cNvPr id="74" name="Shape 74"/>
          <p:cNvGrpSpPr/>
          <p:nvPr/>
        </p:nvGrpSpPr>
        <p:grpSpPr>
          <a:xfrm>
            <a:off x="0" y="3903669"/>
            <a:ext cx="9144000" cy="1239925"/>
            <a:chOff x="0" y="3903669"/>
            <a:chExt cx="9144000" cy="1239925"/>
          </a:xfrm>
        </p:grpSpPr>
        <p:sp>
          <p:nvSpPr>
            <p:cNvPr id="75" name="Shape 75"/>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0" name="Shape 80"/>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 name="Shape 81"/>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2" name="Shape 8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83" name="Shape 83"/>
        <p:cNvGrpSpPr/>
        <p:nvPr/>
      </p:nvGrpSpPr>
      <p:grpSpPr>
        <a:xfrm>
          <a:off x="0" y="0"/>
          <a:ext cx="0" cy="0"/>
          <a:chOff x="0" y="0"/>
          <a:chExt cx="0" cy="0"/>
        </a:xfrm>
      </p:grpSpPr>
      <p:sp>
        <p:nvSpPr>
          <p:cNvPr id="84" name="Shape 8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Shape 85"/>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Shape 86"/>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7" name="Shape 8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8" name="Shape 88"/>
        <p:cNvGrpSpPr/>
        <p:nvPr/>
      </p:nvGrpSpPr>
      <p:grpSpPr>
        <a:xfrm>
          <a:off x="0" y="0"/>
          <a:ext cx="0" cy="0"/>
          <a:chOff x="0" y="0"/>
          <a:chExt cx="0" cy="0"/>
        </a:xfrm>
      </p:grpSpPr>
      <p:sp>
        <p:nvSpPr>
          <p:cNvPr id="89" name="Shape 89"/>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Shape 9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1" name="Shape 91"/>
        <p:cNvGrpSpPr/>
        <p:nvPr/>
      </p:nvGrpSpPr>
      <p:grpSpPr>
        <a:xfrm>
          <a:off x="0" y="0"/>
          <a:ext cx="0" cy="0"/>
          <a:chOff x="0" y="0"/>
          <a:chExt cx="0" cy="0"/>
        </a:xfrm>
      </p:grpSpPr>
      <p:sp>
        <p:nvSpPr>
          <p:cNvPr id="92" name="Shape 92"/>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 name="Shape 93"/>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4" name="Shape 9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95" name="Shape 95"/>
        <p:cNvGrpSpPr/>
        <p:nvPr/>
      </p:nvGrpSpPr>
      <p:grpSpPr>
        <a:xfrm>
          <a:off x="0" y="0"/>
          <a:ext cx="0" cy="0"/>
          <a:chOff x="0" y="0"/>
          <a:chExt cx="0" cy="0"/>
        </a:xfrm>
      </p:grpSpPr>
      <p:grpSp>
        <p:nvGrpSpPr>
          <p:cNvPr id="96" name="Shape 96"/>
          <p:cNvGrpSpPr/>
          <p:nvPr/>
        </p:nvGrpSpPr>
        <p:grpSpPr>
          <a:xfrm>
            <a:off x="6098378" y="5"/>
            <a:ext cx="3045625" cy="2030570"/>
            <a:chOff x="6098378" y="5"/>
            <a:chExt cx="3045625" cy="2030570"/>
          </a:xfrm>
        </p:grpSpPr>
        <p:sp>
          <p:nvSpPr>
            <p:cNvPr id="97" name="Shape 97"/>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 name="Shape 99"/>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 name="Shape 100"/>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2" name="Shape 102"/>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03" name="Shape 10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04" name="Shape 104"/>
        <p:cNvGrpSpPr/>
        <p:nvPr/>
      </p:nvGrpSpPr>
      <p:grpSpPr>
        <a:xfrm>
          <a:off x="0" y="0"/>
          <a:ext cx="0" cy="0"/>
          <a:chOff x="0" y="0"/>
          <a:chExt cx="0" cy="0"/>
        </a:xfrm>
      </p:grpSpPr>
      <p:sp>
        <p:nvSpPr>
          <p:cNvPr id="105" name="Shape 105"/>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6" name="Shape 106"/>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07" name="Shape 107"/>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8" name="Shape 108"/>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9" name="Shape 10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10" name="Shape 1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1" name="Shape 111"/>
        <p:cNvGrpSpPr/>
        <p:nvPr/>
      </p:nvGrpSpPr>
      <p:grpSpPr>
        <a:xfrm>
          <a:off x="0" y="0"/>
          <a:ext cx="0" cy="0"/>
          <a:chOff x="0" y="0"/>
          <a:chExt cx="0" cy="0"/>
        </a:xfrm>
      </p:grpSpPr>
      <p:sp>
        <p:nvSpPr>
          <p:cNvPr id="112" name="Shape 112"/>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113" name="Shape 11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14" name="Shape 114"/>
        <p:cNvGrpSpPr/>
        <p:nvPr/>
      </p:nvGrpSpPr>
      <p:grpSpPr>
        <a:xfrm>
          <a:off x="0" y="0"/>
          <a:ext cx="0" cy="0"/>
          <a:chOff x="0" y="0"/>
          <a:chExt cx="0" cy="0"/>
        </a:xfrm>
      </p:grpSpPr>
      <p:grpSp>
        <p:nvGrpSpPr>
          <p:cNvPr id="115" name="Shape 115"/>
          <p:cNvGrpSpPr/>
          <p:nvPr/>
        </p:nvGrpSpPr>
        <p:grpSpPr>
          <a:xfrm>
            <a:off x="6098378" y="5"/>
            <a:ext cx="3045625" cy="2030570"/>
            <a:chOff x="6098378" y="5"/>
            <a:chExt cx="3045625" cy="2030570"/>
          </a:xfrm>
        </p:grpSpPr>
        <p:sp>
          <p:nvSpPr>
            <p:cNvPr id="116" name="Shape 116"/>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1" name="Shape 121"/>
          <p:cNvSpPr txBox="1"/>
          <p:nvPr>
            <p:ph type="title"/>
          </p:nvPr>
        </p:nvSpPr>
        <p:spPr>
          <a:xfrm>
            <a:off x="311700" y="1256050"/>
            <a:ext cx="8520600" cy="2030700"/>
          </a:xfrm>
          <a:prstGeom prst="rect">
            <a:avLst/>
          </a:prstGeom>
        </p:spPr>
        <p:txBody>
          <a:bodyPr anchorCtr="0" anchor="b" bIns="91425" lIns="91425" spcFirstLastPara="1" rIns="91425" wrap="square" tIns="91425"/>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p:txBody>
      </p:sp>
      <p:sp>
        <p:nvSpPr>
          <p:cNvPr id="122" name="Shape 122"/>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123" name="Shape 1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4" name="Shape 124"/>
        <p:cNvGrpSpPr/>
        <p:nvPr/>
      </p:nvGrpSpPr>
      <p:grpSpPr>
        <a:xfrm>
          <a:off x="0" y="0"/>
          <a:ext cx="0" cy="0"/>
          <a:chOff x="0" y="0"/>
          <a:chExt cx="0" cy="0"/>
        </a:xfrm>
      </p:grpSpPr>
      <p:sp>
        <p:nvSpPr>
          <p:cNvPr id="125" name="Shape 12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52" name="Shape 5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53" name="Shape 5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en.wikipedia.org/wiki/Architectural_pattern" TargetMode="External"/><Relationship Id="rId4" Type="http://schemas.openxmlformats.org/officeDocument/2006/relationships/hyperlink" Target="https://en.wikipedia.org/wiki/User_interfac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ENSE 470 - Milestone 6</a:t>
            </a:r>
            <a:endParaRPr/>
          </a:p>
        </p:txBody>
      </p:sp>
      <p:sp>
        <p:nvSpPr>
          <p:cNvPr id="131" name="Shape 131"/>
          <p:cNvSpPr txBox="1"/>
          <p:nvPr>
            <p:ph idx="1" type="subTitle"/>
          </p:nvPr>
        </p:nvSpPr>
        <p:spPr>
          <a:xfrm>
            <a:off x="598100" y="2571325"/>
            <a:ext cx="3596700" cy="240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Group Name: GLHF</a:t>
            </a:r>
            <a:endParaRPr/>
          </a:p>
          <a:p>
            <a:pPr indent="0" lvl="0" marL="0" rtl="0">
              <a:spcBef>
                <a:spcPts val="0"/>
              </a:spcBef>
              <a:spcAft>
                <a:spcPts val="0"/>
              </a:spcAft>
              <a:buNone/>
            </a:pPr>
            <a:r>
              <a:rPr lang="en"/>
              <a:t>Group Members:</a:t>
            </a:r>
            <a:endParaRPr/>
          </a:p>
          <a:p>
            <a:pPr indent="-361950" lvl="0" marL="457200" rtl="0">
              <a:spcBef>
                <a:spcPts val="0"/>
              </a:spcBef>
              <a:spcAft>
                <a:spcPts val="0"/>
              </a:spcAft>
              <a:buSzPts val="2100"/>
              <a:buChar char="-"/>
            </a:pPr>
            <a:r>
              <a:rPr lang="en"/>
              <a:t>Vincent Chan</a:t>
            </a:r>
            <a:endParaRPr/>
          </a:p>
          <a:p>
            <a:pPr indent="-361950" lvl="0" marL="457200" rtl="0">
              <a:spcBef>
                <a:spcPts val="0"/>
              </a:spcBef>
              <a:spcAft>
                <a:spcPts val="0"/>
              </a:spcAft>
              <a:buSzPts val="2100"/>
              <a:buChar char="-"/>
            </a:pPr>
            <a:r>
              <a:rPr lang="en"/>
              <a:t>Thiago De Melo</a:t>
            </a:r>
            <a:endParaRPr/>
          </a:p>
          <a:p>
            <a:pPr indent="-361950" lvl="0" marL="457200" rtl="0">
              <a:spcBef>
                <a:spcPts val="0"/>
              </a:spcBef>
              <a:spcAft>
                <a:spcPts val="0"/>
              </a:spcAft>
              <a:buSzPts val="2100"/>
              <a:buChar char="-"/>
            </a:pPr>
            <a:r>
              <a:rPr lang="en"/>
              <a:t>Shuaihao Zhao</a:t>
            </a:r>
            <a:endParaRPr/>
          </a:p>
          <a:p>
            <a:pPr indent="-361950" lvl="0" marL="457200" rtl="0">
              <a:spcBef>
                <a:spcPts val="0"/>
              </a:spcBef>
              <a:spcAft>
                <a:spcPts val="0"/>
              </a:spcAft>
              <a:buSzPts val="2100"/>
              <a:buChar char="-"/>
            </a:pPr>
            <a:r>
              <a:rPr lang="en"/>
              <a:t>Joe Emmanuel Samano</a:t>
            </a:r>
            <a:endParaRPr/>
          </a:p>
          <a:p>
            <a:pPr indent="0" lvl="0" marL="0" rtl="0">
              <a:spcBef>
                <a:spcPts val="0"/>
              </a:spcBef>
              <a:spcAft>
                <a:spcPts val="0"/>
              </a:spcAft>
              <a:buNone/>
            </a:pPr>
            <a:r>
              <a:t/>
            </a:r>
            <a:endParaRPr/>
          </a:p>
        </p:txBody>
      </p:sp>
      <p:sp>
        <p:nvSpPr>
          <p:cNvPr id="132" name="Shape 132"/>
          <p:cNvSpPr txBox="1"/>
          <p:nvPr>
            <p:ph idx="1" type="subTitle"/>
          </p:nvPr>
        </p:nvSpPr>
        <p:spPr>
          <a:xfrm>
            <a:off x="6312200" y="4286425"/>
            <a:ext cx="2508000" cy="69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March 29, 2018</a:t>
            </a:r>
            <a:endParaRPr/>
          </a:p>
          <a:p>
            <a:pPr indent="0" lvl="0" marL="0" rtl="0">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graphicFrame>
        <p:nvGraphicFramePr>
          <p:cNvPr id="224" name="Shape 224"/>
          <p:cNvGraphicFramePr/>
          <p:nvPr/>
        </p:nvGraphicFramePr>
        <p:xfrm>
          <a:off x="0" y="0"/>
          <a:ext cx="3000000" cy="3000000"/>
        </p:xfrm>
        <a:graphic>
          <a:graphicData uri="http://schemas.openxmlformats.org/drawingml/2006/table">
            <a:tbl>
              <a:tblPr>
                <a:noFill/>
                <a:tableStyleId>{94830833-0C39-4DF2-93BC-E8FA6B11DB91}</a:tableStyleId>
              </a:tblPr>
              <a:tblGrid>
                <a:gridCol w="7467600"/>
                <a:gridCol w="829725"/>
                <a:gridCol w="846675"/>
              </a:tblGrid>
              <a:tr h="4382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focus: Software Requester/ Software Approver/ Software Analyst</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4382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story theme: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1071200">
                <a:tc gridSpan="3">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As a user, I would like to have an account to sign in, so I can track my software requests easier.</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438250">
                <a:tc>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Acceptance test-driven development criteria (ATDD) (positive/negative)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Failed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Passed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1304850">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user is currently on the login page, when s/he tries to log into his/her account with the correct password and username, then s/he will see the list of previous software requests on the left side of the screen and a webform on the right side of the screen.</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52700">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[Negative] Given the user is currently on the login page, when s/he tries to log into his/her account with the incorrect password and username, then s/he will stay in the same page with a pop up indicating the message about the wrong operation.</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graphicFrame>
        <p:nvGraphicFramePr>
          <p:cNvPr id="229" name="Shape 229"/>
          <p:cNvGraphicFramePr/>
          <p:nvPr/>
        </p:nvGraphicFramePr>
        <p:xfrm>
          <a:off x="0" y="0"/>
          <a:ext cx="3000000" cy="3000000"/>
        </p:xfrm>
        <a:graphic>
          <a:graphicData uri="http://schemas.openxmlformats.org/drawingml/2006/table">
            <a:tbl>
              <a:tblPr>
                <a:noFill/>
                <a:tableStyleId>{94830833-0C39-4DF2-93BC-E8FA6B11DB91}</a:tableStyleId>
              </a:tblPr>
              <a:tblGrid>
                <a:gridCol w="7467600"/>
                <a:gridCol w="829725"/>
                <a:gridCol w="846675"/>
              </a:tblGrid>
              <a:tr h="4728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focus: Software Requester</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4728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story theme: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1155750">
                <a:tc gridSpan="3">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As a user, I would like to have a main webpage showing my request so I can find the status of my previous requests</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472850">
                <a:tc>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Acceptance test-driven development criteria (ATDD) (positive/negative)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Failed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Passed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1088875">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user is inside his account, when s/he have already submitted a request, then s/he will notice that there will exist a table that shows the status of these requests.</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80350">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user is inside his account and is viewing the list of requests, when s/he types a value in the filter box, then s/he will see only a list of request that matches the filter.</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graphicFrame>
        <p:nvGraphicFramePr>
          <p:cNvPr id="234" name="Shape 234"/>
          <p:cNvGraphicFramePr/>
          <p:nvPr/>
        </p:nvGraphicFramePr>
        <p:xfrm>
          <a:off x="0" y="0"/>
          <a:ext cx="3000000" cy="3000000"/>
        </p:xfrm>
        <a:graphic>
          <a:graphicData uri="http://schemas.openxmlformats.org/drawingml/2006/table">
            <a:tbl>
              <a:tblPr>
                <a:noFill/>
                <a:tableStyleId>{94830833-0C39-4DF2-93BC-E8FA6B11DB91}</a:tableStyleId>
              </a:tblPr>
              <a:tblGrid>
                <a:gridCol w="7467600"/>
                <a:gridCol w="829725"/>
                <a:gridCol w="846675"/>
              </a:tblGrid>
              <a:tr h="462800">
                <a:tc gridSpan="3">
                  <a:txBody>
                    <a:bodyPr>
                      <a:noAutofit/>
                    </a:bodyPr>
                    <a:lstStyle/>
                    <a:p>
                      <a:pPr indent="0" lvl="0" marL="0" rtl="0">
                        <a:lnSpc>
                          <a:spcPct val="115000"/>
                        </a:lnSpc>
                        <a:spcBef>
                          <a:spcPts val="0"/>
                        </a:spcBef>
                        <a:spcAft>
                          <a:spcPts val="200"/>
                        </a:spcAft>
                        <a:buNone/>
                      </a:pPr>
                      <a:r>
                        <a:rPr b="1" lang="en" sz="1300">
                          <a:latin typeface="Trebuchet MS"/>
                          <a:ea typeface="Trebuchet MS"/>
                          <a:cs typeface="Trebuchet MS"/>
                          <a:sym typeface="Trebuchet MS"/>
                        </a:rPr>
                        <a:t>User focus: Software Requester</a:t>
                      </a:r>
                      <a:endParaRPr b="1"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462800">
                <a:tc gridSpan="3">
                  <a:txBody>
                    <a:bodyPr>
                      <a:noAutofit/>
                    </a:bodyPr>
                    <a:lstStyle/>
                    <a:p>
                      <a:pPr indent="0" lvl="0" marL="0" rtl="0">
                        <a:lnSpc>
                          <a:spcPct val="115000"/>
                        </a:lnSpc>
                        <a:spcBef>
                          <a:spcPts val="0"/>
                        </a:spcBef>
                        <a:spcAft>
                          <a:spcPts val="200"/>
                        </a:spcAft>
                        <a:buNone/>
                      </a:pPr>
                      <a:r>
                        <a:rPr b="1" lang="en" sz="1300">
                          <a:latin typeface="Trebuchet MS"/>
                          <a:ea typeface="Trebuchet MS"/>
                          <a:cs typeface="Trebuchet MS"/>
                          <a:sym typeface="Trebuchet MS"/>
                        </a:rPr>
                        <a:t>User story theme:</a:t>
                      </a:r>
                      <a:endParaRPr b="1"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398600">
                <a:tc gridSpan="3">
                  <a:txBody>
                    <a:bodyPr>
                      <a:noAutofit/>
                    </a:bodyPr>
                    <a:lstStyle/>
                    <a:p>
                      <a:pPr indent="0" lvl="0" marL="0" rtl="0">
                        <a:lnSpc>
                          <a:spcPct val="115000"/>
                        </a:lnSpc>
                        <a:spcBef>
                          <a:spcPts val="0"/>
                        </a:spcBef>
                        <a:spcAft>
                          <a:spcPts val="200"/>
                        </a:spcAft>
                        <a:buNone/>
                      </a:pPr>
                      <a:r>
                        <a:rPr lang="en" sz="1300">
                          <a:latin typeface="Trebuchet MS"/>
                          <a:ea typeface="Trebuchet MS"/>
                          <a:cs typeface="Trebuchet MS"/>
                          <a:sym typeface="Trebuchet MS"/>
                        </a:rPr>
                        <a:t>As a user, I would like to make a software request to be able to use a particular software.</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481075">
                <a:tc>
                  <a:txBody>
                    <a:bodyPr>
                      <a:noAutofit/>
                    </a:bodyPr>
                    <a:lstStyle/>
                    <a:p>
                      <a:pPr indent="0" lvl="0" marL="0" rtl="0">
                        <a:lnSpc>
                          <a:spcPct val="115000"/>
                        </a:lnSpc>
                        <a:spcBef>
                          <a:spcPts val="0"/>
                        </a:spcBef>
                        <a:spcAft>
                          <a:spcPts val="200"/>
                        </a:spcAft>
                        <a:buNone/>
                      </a:pPr>
                      <a:r>
                        <a:rPr b="1" lang="en" sz="1300">
                          <a:latin typeface="Trebuchet MS"/>
                          <a:ea typeface="Trebuchet MS"/>
                          <a:cs typeface="Trebuchet MS"/>
                          <a:sym typeface="Trebuchet MS"/>
                        </a:rPr>
                        <a:t>Acceptance test-driven development criteria (ATDD) (positive/negative)</a:t>
                      </a:r>
                      <a:endParaRPr b="1"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sz="1300">
                          <a:latin typeface="Trebuchet MS"/>
                          <a:ea typeface="Trebuchet MS"/>
                          <a:cs typeface="Trebuchet MS"/>
                          <a:sym typeface="Trebuchet MS"/>
                        </a:rPr>
                        <a:t>Failed</a:t>
                      </a:r>
                      <a:endParaRPr b="1"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sz="1300">
                          <a:latin typeface="Trebuchet MS"/>
                          <a:ea typeface="Trebuchet MS"/>
                          <a:cs typeface="Trebuchet MS"/>
                          <a:sym typeface="Trebuchet MS"/>
                        </a:rPr>
                        <a:t>Passed</a:t>
                      </a:r>
                      <a:endParaRPr b="1"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930050">
                <a:tc>
                  <a:txBody>
                    <a:bodyPr>
                      <a:noAutofit/>
                    </a:bodyPr>
                    <a:lstStyle/>
                    <a:p>
                      <a:pPr indent="0" lvl="0" marL="0" rtl="0">
                        <a:lnSpc>
                          <a:spcPct val="115000"/>
                        </a:lnSpc>
                        <a:spcBef>
                          <a:spcPts val="0"/>
                        </a:spcBef>
                        <a:spcAft>
                          <a:spcPts val="200"/>
                        </a:spcAft>
                        <a:buNone/>
                      </a:pPr>
                      <a:r>
                        <a:rPr lang="en" sz="1300">
                          <a:latin typeface="Trebuchet MS"/>
                          <a:ea typeface="Trebuchet MS"/>
                          <a:cs typeface="Trebuchet MS"/>
                          <a:sym typeface="Trebuchet MS"/>
                        </a:rPr>
                        <a:t>[Positive] Given that the user is logged in and is filling a webform, when s/he tries to search a particular software name by either typing in the name of the software or using the drop down structure, then s/he will notice that the software name suggestion that s/he can click on to appear in the web form.</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l">
                        <a:lnSpc>
                          <a:spcPct val="115000"/>
                        </a:lnSpc>
                        <a:spcBef>
                          <a:spcPts val="0"/>
                        </a:spcBef>
                        <a:spcAft>
                          <a:spcPts val="0"/>
                        </a:spcAft>
                        <a:buNone/>
                      </a:pPr>
                      <a:r>
                        <a:t/>
                      </a:r>
                      <a:endParaRPr>
                        <a:latin typeface="Trebuchet MS"/>
                        <a:ea typeface="Trebuchet MS"/>
                        <a:cs typeface="Trebuchet MS"/>
                        <a:sym typeface="Trebuchet MS"/>
                      </a:endParaRPr>
                    </a:p>
                    <a:p>
                      <a:pPr indent="0" lvl="0" marL="0" rtl="0" algn="ctr">
                        <a:lnSpc>
                          <a:spcPct val="115000"/>
                        </a:lnSpc>
                        <a:spcBef>
                          <a:spcPts val="200"/>
                        </a:spcBef>
                        <a:spcAft>
                          <a:spcPts val="200"/>
                        </a:spcAft>
                        <a:buNone/>
                      </a:pPr>
                      <a:r>
                        <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30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64325">
                <a:tc>
                  <a:txBody>
                    <a:bodyPr>
                      <a:noAutofit/>
                    </a:bodyPr>
                    <a:lstStyle/>
                    <a:p>
                      <a:pPr indent="0" lvl="0" marL="0" rtl="0">
                        <a:lnSpc>
                          <a:spcPct val="115000"/>
                        </a:lnSpc>
                        <a:spcBef>
                          <a:spcPts val="0"/>
                        </a:spcBef>
                        <a:spcAft>
                          <a:spcPts val="200"/>
                        </a:spcAft>
                        <a:buNone/>
                      </a:pPr>
                      <a:r>
                        <a:rPr lang="en" sz="1300">
                          <a:latin typeface="Trebuchet MS"/>
                          <a:ea typeface="Trebuchet MS"/>
                          <a:cs typeface="Trebuchet MS"/>
                          <a:sym typeface="Trebuchet MS"/>
                        </a:rPr>
                        <a:t>[Negative] Given the user is logged in and is filling a webform, when s/he tries to search the particular software name by typing the incorrect software name, then s/he will</a:t>
                      </a:r>
                      <a:r>
                        <a:rPr lang="en" sz="1300">
                          <a:latin typeface="Trebuchet MS"/>
                          <a:ea typeface="Trebuchet MS"/>
                          <a:cs typeface="Trebuchet MS"/>
                          <a:sym typeface="Trebuchet MS"/>
                        </a:rPr>
                        <a:t> not</a:t>
                      </a:r>
                      <a:r>
                        <a:rPr lang="en" sz="1300">
                          <a:latin typeface="Trebuchet MS"/>
                          <a:ea typeface="Trebuchet MS"/>
                          <a:cs typeface="Trebuchet MS"/>
                          <a:sym typeface="Trebuchet MS"/>
                        </a:rPr>
                        <a:t> see </a:t>
                      </a:r>
                      <a:r>
                        <a:rPr lang="en" sz="1300">
                          <a:latin typeface="Trebuchet MS"/>
                          <a:ea typeface="Trebuchet MS"/>
                          <a:cs typeface="Trebuchet MS"/>
                          <a:sym typeface="Trebuchet MS"/>
                        </a:rPr>
                        <a:t>a software name suggestion.</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36500">
                <a:tc>
                  <a:txBody>
                    <a:bodyPr>
                      <a:noAutofit/>
                    </a:bodyPr>
                    <a:lstStyle/>
                    <a:p>
                      <a:pPr indent="0" lvl="0" marL="0" rtl="0">
                        <a:lnSpc>
                          <a:spcPct val="115000"/>
                        </a:lnSpc>
                        <a:spcBef>
                          <a:spcPts val="0"/>
                        </a:spcBef>
                        <a:spcAft>
                          <a:spcPts val="200"/>
                        </a:spcAft>
                        <a:buNone/>
                      </a:pPr>
                      <a:r>
                        <a:rPr lang="en" sz="1300">
                          <a:latin typeface="Trebuchet MS"/>
                          <a:ea typeface="Trebuchet MS"/>
                          <a:cs typeface="Trebuchet MS"/>
                          <a:sym typeface="Trebuchet MS"/>
                        </a:rPr>
                        <a:t>[Positive] Given the user is logged in and is filling a webform, when s/he has selected a particular software and searches for a particular approver, then s/he will notice the list of approvers for the particular software that s/he can choose.</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30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37900">
                <a:tc>
                  <a:txBody>
                    <a:bodyPr>
                      <a:noAutofit/>
                    </a:bodyPr>
                    <a:lstStyle/>
                    <a:p>
                      <a:pPr indent="0" lvl="0" marL="0" rtl="0">
                        <a:spcBef>
                          <a:spcPts val="0"/>
                        </a:spcBef>
                        <a:spcAft>
                          <a:spcPts val="0"/>
                        </a:spcAft>
                        <a:buNone/>
                      </a:pPr>
                      <a:r>
                        <a:rPr lang="en" sz="1300">
                          <a:latin typeface="Trebuchet MS"/>
                          <a:ea typeface="Trebuchet MS"/>
                          <a:cs typeface="Trebuchet MS"/>
                          <a:sym typeface="Trebuchet MS"/>
                        </a:rPr>
                        <a:t>[Positive] Given the user is logged in and is filling a webform, when s/he submits the webform, then the system will send the software approver an email to inform him about the new request.</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3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30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graphicFrame>
        <p:nvGraphicFramePr>
          <p:cNvPr id="239" name="Shape 239"/>
          <p:cNvGraphicFramePr/>
          <p:nvPr/>
        </p:nvGraphicFramePr>
        <p:xfrm>
          <a:off x="0" y="0"/>
          <a:ext cx="3000000" cy="3000000"/>
        </p:xfrm>
        <a:graphic>
          <a:graphicData uri="http://schemas.openxmlformats.org/drawingml/2006/table">
            <a:tbl>
              <a:tblPr>
                <a:noFill/>
                <a:tableStyleId>{94830833-0C39-4DF2-93BC-E8FA6B11DB91}</a:tableStyleId>
              </a:tblPr>
              <a:tblGrid>
                <a:gridCol w="7467600"/>
                <a:gridCol w="829725"/>
                <a:gridCol w="846675"/>
              </a:tblGrid>
              <a:tr h="3314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focus: Software Requester</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33145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story theme: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724725">
                <a:tc gridSpan="3">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As a user, I prefer filling the application form with error checking function, so I may not miss some important information.</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31450">
                <a:tc>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Acceptance test-driven development criteria (ATDD) (positive/negative)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Failed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Passed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882800">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[Negative] Given the user is filling the web form application, when s/he tries to submit the web form with all field empty, then s/he will notice a pop up on the right top of the page which contains the error message.</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49625">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user is filling the web form application, when s/he tries to submit the web form by only fulfilling the software name, then s/he will notice that a new page will pop up with the success message and the software request information will appear in the table of the main page.</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492000">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user is filling the web form application, when s/he tries to submit the web form by fulfilling all of the field, then s/he will notice that a new page will pop up with the success message and the software request information will appear in the table of the main page.</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graphicFrame>
        <p:nvGraphicFramePr>
          <p:cNvPr id="244" name="Shape 244"/>
          <p:cNvGraphicFramePr/>
          <p:nvPr/>
        </p:nvGraphicFramePr>
        <p:xfrm>
          <a:off x="0" y="0"/>
          <a:ext cx="3000000" cy="3000000"/>
        </p:xfrm>
        <a:graphic>
          <a:graphicData uri="http://schemas.openxmlformats.org/drawingml/2006/table">
            <a:tbl>
              <a:tblPr>
                <a:noFill/>
                <a:tableStyleId>{94830833-0C39-4DF2-93BC-E8FA6B11DB91}</a:tableStyleId>
              </a:tblPr>
              <a:tblGrid>
                <a:gridCol w="7467600"/>
                <a:gridCol w="829725"/>
                <a:gridCol w="846675"/>
              </a:tblGrid>
              <a:tr h="320475">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focus: Software Analyst/Approver</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460300">
                <a:tc gridSpan="3">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User story theme: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1324125">
                <a:tc gridSpan="3">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As a software analyst/approver, I want to receive notifications via email so that I can easily monitor any software requests.</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90375">
                <a:tc>
                  <a:txBody>
                    <a:bodyPr>
                      <a:noAutofit/>
                    </a:bodyPr>
                    <a:lstStyle/>
                    <a:p>
                      <a:pPr indent="0" lvl="0" marL="0" rtl="0">
                        <a:lnSpc>
                          <a:spcPct val="115000"/>
                        </a:lnSpc>
                        <a:spcBef>
                          <a:spcPts val="0"/>
                        </a:spcBef>
                        <a:spcAft>
                          <a:spcPts val="200"/>
                        </a:spcAft>
                        <a:buNone/>
                      </a:pPr>
                      <a:r>
                        <a:rPr b="1" lang="en">
                          <a:latin typeface="Trebuchet MS"/>
                          <a:ea typeface="Trebuchet MS"/>
                          <a:cs typeface="Trebuchet MS"/>
                          <a:sym typeface="Trebuchet MS"/>
                        </a:rPr>
                        <a:t>Acceptance test-driven development criteria (ATDD) (positive/negative)</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Failed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a:latin typeface="Trebuchet MS"/>
                          <a:ea typeface="Trebuchet MS"/>
                          <a:cs typeface="Trebuchet MS"/>
                          <a:sym typeface="Trebuchet MS"/>
                        </a:rPr>
                        <a:t>Passed</a:t>
                      </a:r>
                      <a:endParaRPr b="1">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1324125">
                <a:tc>
                  <a:txBody>
                    <a:bodyPr>
                      <a:noAutofit/>
                    </a:bodyPr>
                    <a:lstStyle/>
                    <a:p>
                      <a:pPr indent="0" lvl="0" marL="0" rtl="0">
                        <a:lnSpc>
                          <a:spcPct val="115000"/>
                        </a:lnSpc>
                        <a:spcBef>
                          <a:spcPts val="0"/>
                        </a:spcBef>
                        <a:spcAft>
                          <a:spcPts val="200"/>
                        </a:spcAft>
                        <a:buNone/>
                      </a:pPr>
                      <a:r>
                        <a:rPr lang="en">
                          <a:latin typeface="Trebuchet MS"/>
                          <a:ea typeface="Trebuchet MS"/>
                          <a:cs typeface="Trebuchet MS"/>
                          <a:sym typeface="Trebuchet MS"/>
                        </a:rPr>
                        <a:t>[Positive] Given the software analyst/approver is logged in to his/her email, when he/she reviews his/her inbox, then he/she will see an email showing that there is a new software request.</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324125">
                <a:tc>
                  <a:txBody>
                    <a:bodyPr>
                      <a:noAutofit/>
                    </a:bodyPr>
                    <a:lstStyle/>
                    <a:p>
                      <a:pPr indent="0" lvl="0" marL="0" rtl="0">
                        <a:lnSpc>
                          <a:spcPct val="115000"/>
                        </a:lnSpc>
                        <a:spcBef>
                          <a:spcPts val="0"/>
                        </a:spcBef>
                        <a:spcAft>
                          <a:spcPts val="0"/>
                        </a:spcAft>
                        <a:buNone/>
                      </a:pPr>
                      <a:r>
                        <a:rPr lang="en">
                          <a:latin typeface="Trebuchet MS"/>
                          <a:ea typeface="Trebuchet MS"/>
                          <a:cs typeface="Trebuchet MS"/>
                          <a:sym typeface="Trebuchet MS"/>
                        </a:rPr>
                        <a:t>[Positive] Given the software analyst/approver has clicked on the email notification, when he/she reviews the content of the email, then he/she will see a link that will directly bring him/her to the sign in page.</a:t>
                      </a:r>
                      <a:endParaRPr>
                        <a:latin typeface="Trebuchet MS"/>
                        <a:ea typeface="Trebuchet MS"/>
                        <a:cs typeface="Trebuchet MS"/>
                        <a:sym typeface="Trebuchet MS"/>
                      </a:endParaRPr>
                    </a:p>
                    <a:p>
                      <a:pPr indent="0" lvl="0" marL="0" rtl="0">
                        <a:lnSpc>
                          <a:spcPct val="115000"/>
                        </a:lnSpc>
                        <a:spcBef>
                          <a:spcPts val="20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graphicFrame>
        <p:nvGraphicFramePr>
          <p:cNvPr id="249" name="Shape 249"/>
          <p:cNvGraphicFramePr/>
          <p:nvPr/>
        </p:nvGraphicFramePr>
        <p:xfrm>
          <a:off x="0" y="0"/>
          <a:ext cx="3000000" cy="3000000"/>
        </p:xfrm>
        <a:graphic>
          <a:graphicData uri="http://schemas.openxmlformats.org/drawingml/2006/table">
            <a:tbl>
              <a:tblPr>
                <a:noFill/>
                <a:tableStyleId>{94830833-0C39-4DF2-93BC-E8FA6B11DB91}</a:tableStyleId>
              </a:tblPr>
              <a:tblGrid>
                <a:gridCol w="7806875"/>
                <a:gridCol w="707600"/>
                <a:gridCol w="629525"/>
              </a:tblGrid>
              <a:tr h="355925">
                <a:tc gridSpan="3">
                  <a:txBody>
                    <a:bodyPr>
                      <a:noAutofit/>
                    </a:bodyPr>
                    <a:lstStyle/>
                    <a:p>
                      <a:pPr indent="0" lvl="0" marL="0" rtl="0">
                        <a:lnSpc>
                          <a:spcPct val="115000"/>
                        </a:lnSpc>
                        <a:spcBef>
                          <a:spcPts val="0"/>
                        </a:spcBef>
                        <a:spcAft>
                          <a:spcPts val="200"/>
                        </a:spcAft>
                        <a:buNone/>
                      </a:pPr>
                      <a:r>
                        <a:rPr b="1" lang="en" sz="1200">
                          <a:latin typeface="Trebuchet MS"/>
                          <a:ea typeface="Trebuchet MS"/>
                          <a:cs typeface="Trebuchet MS"/>
                          <a:sym typeface="Trebuchet MS"/>
                        </a:rPr>
                        <a:t>User focus: Software Approver/Analyst</a:t>
                      </a:r>
                      <a:endParaRPr b="1"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E0B3"/>
                    </a:solidFill>
                  </a:tcPr>
                </a:tc>
                <a:tc hMerge="1"/>
                <a:tc hMerge="1"/>
              </a:tr>
              <a:tr h="355925">
                <a:tc gridSpan="3">
                  <a:txBody>
                    <a:bodyPr>
                      <a:noAutofit/>
                    </a:bodyPr>
                    <a:lstStyle/>
                    <a:p>
                      <a:pPr indent="0" lvl="0" marL="0" rtl="0">
                        <a:lnSpc>
                          <a:spcPct val="115000"/>
                        </a:lnSpc>
                        <a:spcBef>
                          <a:spcPts val="0"/>
                        </a:spcBef>
                        <a:spcAft>
                          <a:spcPts val="200"/>
                        </a:spcAft>
                        <a:buNone/>
                      </a:pPr>
                      <a:r>
                        <a:rPr b="1" lang="en" sz="1200">
                          <a:latin typeface="Trebuchet MS"/>
                          <a:ea typeface="Trebuchet MS"/>
                          <a:cs typeface="Trebuchet MS"/>
                          <a:sym typeface="Trebuchet MS"/>
                        </a:rPr>
                        <a:t>User story theme:</a:t>
                      </a:r>
                      <a:endParaRPr b="1"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hMerge="1"/>
                <a:tc hMerge="1"/>
              </a:tr>
              <a:tr h="562725">
                <a:tc gridSpan="3">
                  <a:txBody>
                    <a:bodyPr>
                      <a:noAutofit/>
                    </a:bodyPr>
                    <a:lstStyle/>
                    <a:p>
                      <a:pPr indent="0" lvl="0" marL="0" rtl="0">
                        <a:lnSpc>
                          <a:spcPct val="115000"/>
                        </a:lnSpc>
                        <a:spcBef>
                          <a:spcPts val="0"/>
                        </a:spcBef>
                        <a:spcAft>
                          <a:spcPts val="200"/>
                        </a:spcAft>
                        <a:buNone/>
                      </a:pPr>
                      <a:r>
                        <a:rPr lang="en" sz="1200">
                          <a:latin typeface="Trebuchet MS"/>
                          <a:ea typeface="Trebuchet MS"/>
                          <a:cs typeface="Trebuchet MS"/>
                          <a:sym typeface="Trebuchet MS"/>
                        </a:rPr>
                        <a:t>As a software approver/analyst, I would like to approve software request digitally to conveniently approve these software requests in a swift manner</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hMerge="1"/>
                <a:tc hMerge="1"/>
              </a:tr>
              <a:tr h="355925">
                <a:tc>
                  <a:txBody>
                    <a:bodyPr>
                      <a:noAutofit/>
                    </a:bodyPr>
                    <a:lstStyle/>
                    <a:p>
                      <a:pPr indent="0" lvl="0" marL="0" rtl="0">
                        <a:lnSpc>
                          <a:spcPct val="115000"/>
                        </a:lnSpc>
                        <a:spcBef>
                          <a:spcPts val="0"/>
                        </a:spcBef>
                        <a:spcAft>
                          <a:spcPts val="200"/>
                        </a:spcAft>
                        <a:buNone/>
                      </a:pPr>
                      <a:r>
                        <a:rPr b="1" lang="en" sz="1200">
                          <a:latin typeface="Trebuchet MS"/>
                          <a:ea typeface="Trebuchet MS"/>
                          <a:cs typeface="Trebuchet MS"/>
                          <a:sym typeface="Trebuchet MS"/>
                        </a:rPr>
                        <a:t>Acceptance test-driven development criteria (ATDD) (positive/negative)</a:t>
                      </a:r>
                      <a:endParaRPr b="1"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sz="1200">
                          <a:latin typeface="Trebuchet MS"/>
                          <a:ea typeface="Trebuchet MS"/>
                          <a:cs typeface="Trebuchet MS"/>
                          <a:sym typeface="Trebuchet MS"/>
                        </a:rPr>
                        <a:t>Failed</a:t>
                      </a:r>
                      <a:endParaRPr b="1"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c>
                  <a:txBody>
                    <a:bodyPr>
                      <a:noAutofit/>
                    </a:bodyPr>
                    <a:lstStyle/>
                    <a:p>
                      <a:pPr indent="0" lvl="0" marL="0" rtl="0" algn="ctr">
                        <a:lnSpc>
                          <a:spcPct val="115000"/>
                        </a:lnSpc>
                        <a:spcBef>
                          <a:spcPts val="0"/>
                        </a:spcBef>
                        <a:spcAft>
                          <a:spcPts val="200"/>
                        </a:spcAft>
                        <a:buNone/>
                      </a:pPr>
                      <a:r>
                        <a:rPr b="1" lang="en" sz="1200">
                          <a:latin typeface="Trebuchet MS"/>
                          <a:ea typeface="Trebuchet MS"/>
                          <a:cs typeface="Trebuchet MS"/>
                          <a:sym typeface="Trebuchet MS"/>
                        </a:rPr>
                        <a:t>Passed</a:t>
                      </a:r>
                      <a:endParaRPr b="1"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E599"/>
                    </a:solidFill>
                  </a:tcPr>
                </a:tc>
              </a:tr>
              <a:tr h="562725">
                <a:tc>
                  <a:txBody>
                    <a:bodyPr>
                      <a:noAutofit/>
                    </a:bodyPr>
                    <a:lstStyle/>
                    <a:p>
                      <a:pPr indent="0" lvl="0" marL="0" rtl="0">
                        <a:lnSpc>
                          <a:spcPct val="115000"/>
                        </a:lnSpc>
                        <a:spcBef>
                          <a:spcPts val="0"/>
                        </a:spcBef>
                        <a:spcAft>
                          <a:spcPts val="200"/>
                        </a:spcAft>
                        <a:buNone/>
                      </a:pPr>
                      <a:r>
                        <a:rPr lang="en" sz="1200">
                          <a:latin typeface="Trebuchet MS"/>
                          <a:ea typeface="Trebuchet MS"/>
                          <a:cs typeface="Trebuchet MS"/>
                          <a:sym typeface="Trebuchet MS"/>
                        </a:rPr>
                        <a:t>[Positive] Given the software analyst/approver is signed in to his/her account, when he/she sees a list of requests and clicks on a request, then he/she will see a pop up showing the information about the request.</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200"/>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87300">
                <a:tc>
                  <a:txBody>
                    <a:bodyPr>
                      <a:noAutofit/>
                    </a:bodyPr>
                    <a:lstStyle/>
                    <a:p>
                      <a:pPr indent="0" lvl="0" marL="0" rtl="0">
                        <a:spcBef>
                          <a:spcPts val="0"/>
                        </a:spcBef>
                        <a:spcAft>
                          <a:spcPts val="0"/>
                        </a:spcAft>
                        <a:buNone/>
                      </a:pPr>
                      <a:r>
                        <a:rPr lang="en" sz="1200">
                          <a:latin typeface="Trebuchet MS"/>
                          <a:ea typeface="Trebuchet MS"/>
                          <a:cs typeface="Trebuchet MS"/>
                          <a:sym typeface="Trebuchet MS"/>
                        </a:rPr>
                        <a:t>[Positive] Given the software approver/analyst is logged into the system and opened the prompt for a particular software request, when s/he select to either approve or deny the request, then s/he will see a confirmation message and then s/he will see a status change of the request.</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87300">
                <a:tc>
                  <a:txBody>
                    <a:bodyPr>
                      <a:noAutofit/>
                    </a:bodyPr>
                    <a:lstStyle/>
                    <a:p>
                      <a:pPr indent="0" lvl="0" marL="0" rtl="0">
                        <a:spcBef>
                          <a:spcPts val="0"/>
                        </a:spcBef>
                        <a:spcAft>
                          <a:spcPts val="0"/>
                        </a:spcAft>
                        <a:buNone/>
                      </a:pPr>
                      <a:r>
                        <a:rPr lang="en" sz="1200">
                          <a:latin typeface="Trebuchet MS"/>
                          <a:ea typeface="Trebuchet MS"/>
                          <a:cs typeface="Trebuchet MS"/>
                          <a:sym typeface="Trebuchet MS"/>
                        </a:rPr>
                        <a:t>[Positive] Given the software approver is logged into the system, when s/he changes the status of a software request, then the software will send an email to the IT analyst that the software request has been processed.</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87825">
                <a:tc>
                  <a:txBody>
                    <a:bodyPr>
                      <a:noAutofit/>
                    </a:bodyPr>
                    <a:lstStyle/>
                    <a:p>
                      <a:pPr indent="0" lvl="0" marL="0" rtl="0">
                        <a:lnSpc>
                          <a:spcPct val="115000"/>
                        </a:lnSpc>
                        <a:spcBef>
                          <a:spcPts val="0"/>
                        </a:spcBef>
                        <a:spcAft>
                          <a:spcPts val="200"/>
                        </a:spcAft>
                        <a:buNone/>
                      </a:pPr>
                      <a:r>
                        <a:rPr lang="en" sz="1200">
                          <a:latin typeface="Trebuchet MS"/>
                          <a:ea typeface="Trebuchet MS"/>
                          <a:cs typeface="Trebuchet MS"/>
                          <a:sym typeface="Trebuchet MS"/>
                        </a:rPr>
                        <a:t>[Positive] Given the software analyst already chose to approve a request, when he/she confirms on the confirmation message, then an email notification will be sent to the requester containing the access to the software and the software analyst will be redirected to the page containing the list of software requests.</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787825">
                <a:tc>
                  <a:txBody>
                    <a:bodyPr>
                      <a:noAutofit/>
                    </a:bodyPr>
                    <a:lstStyle/>
                    <a:p>
                      <a:pPr indent="0" lvl="0" marL="0" rtl="0">
                        <a:lnSpc>
                          <a:spcPct val="115000"/>
                        </a:lnSpc>
                        <a:spcBef>
                          <a:spcPts val="0"/>
                        </a:spcBef>
                        <a:spcAft>
                          <a:spcPts val="200"/>
                        </a:spcAft>
                        <a:buNone/>
                      </a:pPr>
                      <a:r>
                        <a:rPr lang="en" sz="1200">
                          <a:latin typeface="Trebuchet MS"/>
                          <a:ea typeface="Trebuchet MS"/>
                          <a:cs typeface="Trebuchet MS"/>
                          <a:sym typeface="Trebuchet MS"/>
                        </a:rPr>
                        <a:t>[Positive] Given the software analyst already chose to deny a request, when he/she confirms on the confirmation message, then an email notification will be sent to the requester a message showing declination of request and the software analyst will be redirected to the page containing the list of software requests.</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20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noAutofit/>
                    </a:bodyPr>
                    <a:lstStyle/>
                    <a:p>
                      <a:pPr indent="0" lvl="0" marL="0" rtl="0" algn="ctr">
                        <a:lnSpc>
                          <a:spcPct val="115000"/>
                        </a:lnSpc>
                        <a:spcBef>
                          <a:spcPts val="0"/>
                        </a:spcBef>
                        <a:spcAft>
                          <a:spcPts val="0"/>
                        </a:spcAft>
                        <a:buNone/>
                      </a:pPr>
                      <a:r>
                        <a:rPr lang="en">
                          <a:latin typeface="Trebuchet MS"/>
                          <a:ea typeface="Trebuchet MS"/>
                          <a:cs typeface="Trebuchet MS"/>
                          <a:sym typeface="Trebuchet MS"/>
                        </a:rPr>
                        <a:t>*</a:t>
                      </a:r>
                      <a:endParaRPr>
                        <a:latin typeface="Trebuchet MS"/>
                        <a:ea typeface="Trebuchet MS"/>
                        <a:cs typeface="Trebuchet MS"/>
                        <a:sym typeface="Trebuchet MS"/>
                      </a:endParaRPr>
                    </a:p>
                    <a:p>
                      <a:pPr indent="0" lvl="0" marL="0" rtl="0">
                        <a:lnSpc>
                          <a:spcPct val="115000"/>
                        </a:lnSpc>
                        <a:spcBef>
                          <a:spcPts val="200"/>
                        </a:spcBef>
                        <a:spcAft>
                          <a:spcPts val="0"/>
                        </a:spcAft>
                        <a:buNone/>
                      </a:pPr>
                      <a:r>
                        <a:t/>
                      </a:r>
                      <a:endParaRPr sz="1200">
                        <a:latin typeface="Trebuchet MS"/>
                        <a:ea typeface="Trebuchet MS"/>
                        <a:cs typeface="Trebuchet MS"/>
                        <a:sym typeface="Trebuchet MS"/>
                      </a:endParaRPr>
                    </a:p>
                    <a:p>
                      <a:pPr indent="0" lvl="0" marL="0" rtl="0">
                        <a:lnSpc>
                          <a:spcPct val="115000"/>
                        </a:lnSpc>
                        <a:spcBef>
                          <a:spcPts val="0"/>
                        </a:spcBef>
                        <a:spcAft>
                          <a:spcPts val="0"/>
                        </a:spcAft>
                        <a:buNone/>
                      </a:pPr>
                      <a:r>
                        <a:t/>
                      </a:r>
                      <a:endParaRPr sz="1200">
                        <a:latin typeface="Trebuchet MS"/>
                        <a:ea typeface="Trebuchet MS"/>
                        <a:cs typeface="Trebuchet MS"/>
                        <a:sym typeface="Trebuchet MS"/>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Shape 254"/>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Design Patterns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Shape 25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solidFill>
                  <a:srgbClr val="444444"/>
                </a:solidFill>
                <a:highlight>
                  <a:srgbClr val="FFFFFF"/>
                </a:highlight>
              </a:rPr>
              <a:t>A way of notifying change to a number of classes.</a:t>
            </a:r>
            <a:endParaRPr>
              <a:solidFill>
                <a:srgbClr val="444444"/>
              </a:solidFill>
              <a:highlight>
                <a:srgbClr val="FFFFFF"/>
              </a:highlight>
            </a:endParaRPr>
          </a:p>
          <a:p>
            <a:pPr indent="0" lvl="0" marL="0" rtl="0" algn="just">
              <a:lnSpc>
                <a:spcPct val="100000"/>
              </a:lnSpc>
              <a:spcBef>
                <a:spcPts val="1600"/>
              </a:spcBef>
              <a:spcAft>
                <a:spcPts val="0"/>
              </a:spcAft>
              <a:buNone/>
            </a:pPr>
            <a:r>
              <a:t/>
            </a:r>
            <a:endParaRPr>
              <a:solidFill>
                <a:srgbClr val="444444"/>
              </a:solidFill>
              <a:highlight>
                <a:srgbClr val="FFFFFF"/>
              </a:highlight>
            </a:endParaRPr>
          </a:p>
          <a:p>
            <a:pPr indent="0" lvl="0" marL="0" algn="just">
              <a:lnSpc>
                <a:spcPct val="100000"/>
              </a:lnSpc>
              <a:spcBef>
                <a:spcPts val="1600"/>
              </a:spcBef>
              <a:spcAft>
                <a:spcPts val="1600"/>
              </a:spcAft>
              <a:buNone/>
            </a:pPr>
            <a:r>
              <a:rPr lang="en">
                <a:solidFill>
                  <a:srgbClr val="444444"/>
                </a:solidFill>
                <a:highlight>
                  <a:srgbClr val="FFFFFF"/>
                </a:highlight>
              </a:rPr>
              <a:t>We applied it where the system observes events like when a user press on the submit button, the system would send an email to the approver.</a:t>
            </a:r>
            <a:endParaRPr>
              <a:solidFill>
                <a:srgbClr val="444444"/>
              </a:solidFill>
              <a:highlight>
                <a:srgbClr val="FFFFFF"/>
              </a:highlight>
            </a:endParaRPr>
          </a:p>
        </p:txBody>
      </p:sp>
      <p:sp>
        <p:nvSpPr>
          <p:cNvPr id="260" name="Shape 26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Observer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a:solidFill>
                  <a:srgbClr val="000000"/>
                </a:solidFill>
              </a:rPr>
              <a:t>Model–view–controller</a:t>
            </a:r>
            <a:r>
              <a:rPr lang="en">
                <a:solidFill>
                  <a:srgbClr val="000000"/>
                </a:solidFill>
                <a:highlight>
                  <a:srgbClr val="FFFFFF"/>
                </a:highlight>
              </a:rPr>
              <a:t> (</a:t>
            </a:r>
            <a:r>
              <a:rPr lang="en">
                <a:solidFill>
                  <a:srgbClr val="000000"/>
                </a:solidFill>
              </a:rPr>
              <a:t>MVC</a:t>
            </a:r>
            <a:r>
              <a:rPr lang="en">
                <a:solidFill>
                  <a:srgbClr val="000000"/>
                </a:solidFill>
                <a:highlight>
                  <a:srgbClr val="FFFFFF"/>
                </a:highlight>
              </a:rPr>
              <a:t>) is an </a:t>
            </a:r>
            <a:r>
              <a:rPr lang="en">
                <a:solidFill>
                  <a:srgbClr val="000000"/>
                </a:solidFill>
                <a:uFill>
                  <a:noFill/>
                </a:uFill>
                <a:hlinkClick r:id="rId3"/>
              </a:rPr>
              <a:t>architectural pattern</a:t>
            </a:r>
            <a:r>
              <a:rPr lang="en">
                <a:solidFill>
                  <a:srgbClr val="000000"/>
                </a:solidFill>
                <a:highlight>
                  <a:srgbClr val="FFFFFF"/>
                </a:highlight>
              </a:rPr>
              <a:t> commonly used for developing </a:t>
            </a:r>
            <a:r>
              <a:rPr lang="en">
                <a:solidFill>
                  <a:srgbClr val="000000"/>
                </a:solidFill>
                <a:uFill>
                  <a:noFill/>
                </a:uFill>
                <a:hlinkClick r:id="rId4"/>
              </a:rPr>
              <a:t>user interfaces</a:t>
            </a:r>
            <a:r>
              <a:rPr lang="en">
                <a:solidFill>
                  <a:srgbClr val="000000"/>
                </a:solidFill>
                <a:highlight>
                  <a:srgbClr val="FFFFFF"/>
                </a:highlight>
              </a:rPr>
              <a:t> that divides an application into three interconnected parts.</a:t>
            </a:r>
            <a:endParaRPr>
              <a:solidFill>
                <a:srgbClr val="000000"/>
              </a:solidFill>
              <a:highlight>
                <a:srgbClr val="FFFFFF"/>
              </a:highlight>
            </a:endParaRPr>
          </a:p>
          <a:p>
            <a:pPr indent="0" lvl="0" marL="0" rtl="0" algn="just">
              <a:lnSpc>
                <a:spcPct val="100000"/>
              </a:lnSpc>
              <a:spcBef>
                <a:spcPts val="1600"/>
              </a:spcBef>
              <a:spcAft>
                <a:spcPts val="1600"/>
              </a:spcAft>
              <a:buNone/>
            </a:pPr>
            <a:r>
              <a:rPr lang="en">
                <a:solidFill>
                  <a:srgbClr val="000000"/>
                </a:solidFill>
                <a:highlight>
                  <a:srgbClr val="FFFFFF"/>
                </a:highlight>
              </a:rPr>
              <a:t>An example of how we applied this architecture is with a web application where the user submits a request. In this case, the controller is the webform then the controller will manipulate the model which is the database and then the database will update the table in user’s page which is the view part.</a:t>
            </a:r>
            <a:endParaRPr>
              <a:solidFill>
                <a:srgbClr val="000000"/>
              </a:solidFill>
              <a:highlight>
                <a:srgbClr val="FFFFFF"/>
              </a:highlight>
            </a:endParaRPr>
          </a:p>
        </p:txBody>
      </p:sp>
      <p:sp>
        <p:nvSpPr>
          <p:cNvPr id="266" name="Shape 26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Model-view-controller</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Shape 27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Factory</a:t>
            </a:r>
            <a:endParaRPr/>
          </a:p>
        </p:txBody>
      </p:sp>
      <p:sp>
        <p:nvSpPr>
          <p:cNvPr id="272" name="Shape 27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algn="just">
              <a:spcBef>
                <a:spcPts val="0"/>
              </a:spcBef>
              <a:spcAft>
                <a:spcPts val="0"/>
              </a:spcAft>
              <a:buNone/>
            </a:pPr>
            <a:r>
              <a:rPr lang="en">
                <a:solidFill>
                  <a:srgbClr val="444444"/>
                </a:solidFill>
                <a:highlight>
                  <a:srgbClr val="FFFFFF"/>
                </a:highlight>
              </a:rPr>
              <a:t>Creates an instance of several derived classes</a:t>
            </a:r>
            <a:endParaRPr>
              <a:solidFill>
                <a:srgbClr val="444444"/>
              </a:solidFill>
              <a:highlight>
                <a:srgbClr val="FFFFFF"/>
              </a:highlight>
            </a:endParaRPr>
          </a:p>
          <a:p>
            <a:pPr indent="0" lvl="0" marL="0" algn="just">
              <a:spcBef>
                <a:spcPts val="1600"/>
              </a:spcBef>
              <a:spcAft>
                <a:spcPts val="1600"/>
              </a:spcAft>
              <a:buNone/>
            </a:pPr>
            <a:r>
              <a:rPr lang="en">
                <a:solidFill>
                  <a:srgbClr val="444444"/>
                </a:solidFill>
                <a:highlight>
                  <a:srgbClr val="FFFFFF"/>
                </a:highlight>
              </a:rPr>
              <a:t>An example of how we used this design pattern is where depending on the user we </a:t>
            </a:r>
            <a:r>
              <a:rPr lang="en">
                <a:solidFill>
                  <a:srgbClr val="444444"/>
                </a:solidFill>
                <a:highlight>
                  <a:srgbClr val="FFFFFF"/>
                </a:highlight>
              </a:rPr>
              <a:t>instantiate</a:t>
            </a:r>
            <a:r>
              <a:rPr lang="en">
                <a:solidFill>
                  <a:srgbClr val="444444"/>
                </a:solidFill>
                <a:highlight>
                  <a:srgbClr val="FFFFFF"/>
                </a:highlight>
              </a:rPr>
              <a:t> different sessions like for user we have a RequestBean class or for approver we have a ApproverDashboard class.</a:t>
            </a:r>
            <a:endParaRPr>
              <a:solidFill>
                <a:srgbClr val="444444"/>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Shape 137"/>
          <p:cNvSpPr txBox="1"/>
          <p:nvPr>
            <p:ph type="ctrTitle"/>
          </p:nvPr>
        </p:nvSpPr>
        <p:spPr>
          <a:xfrm>
            <a:off x="598100" y="1775227"/>
            <a:ext cx="8222100" cy="1458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Summary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Chain of responsibility</a:t>
            </a:r>
            <a:endParaRPr/>
          </a:p>
        </p:txBody>
      </p:sp>
      <p:sp>
        <p:nvSpPr>
          <p:cNvPr id="278" name="Shape 27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algn="just">
              <a:spcBef>
                <a:spcPts val="0"/>
              </a:spcBef>
              <a:spcAft>
                <a:spcPts val="0"/>
              </a:spcAft>
              <a:buNone/>
            </a:pPr>
            <a:r>
              <a:rPr lang="en">
                <a:solidFill>
                  <a:srgbClr val="444444"/>
                </a:solidFill>
                <a:highlight>
                  <a:srgbClr val="FFFFFF"/>
                </a:highlight>
              </a:rPr>
              <a:t>A way of passing a request between a chain of objects</a:t>
            </a:r>
            <a:endParaRPr>
              <a:solidFill>
                <a:srgbClr val="444444"/>
              </a:solidFill>
              <a:highlight>
                <a:srgbClr val="FFFFFF"/>
              </a:highlight>
            </a:endParaRPr>
          </a:p>
          <a:p>
            <a:pPr indent="0" lvl="0" marL="0" algn="just">
              <a:spcBef>
                <a:spcPts val="1600"/>
              </a:spcBef>
              <a:spcAft>
                <a:spcPts val="1600"/>
              </a:spcAft>
              <a:buNone/>
            </a:pPr>
            <a:r>
              <a:rPr lang="en">
                <a:solidFill>
                  <a:srgbClr val="444444"/>
                </a:solidFill>
                <a:highlight>
                  <a:srgbClr val="FFFFFF"/>
                </a:highlight>
              </a:rPr>
              <a:t>An example of how we applied this design pattern is we could say that the chain of objects are the user, approver, and analyst the request being passed between these objects is the user request.</a:t>
            </a:r>
            <a:endParaRPr>
              <a:solidFill>
                <a:srgbClr val="444444"/>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Shape 28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Group Reflection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idx="1" type="body"/>
          </p:nvPr>
        </p:nvSpPr>
        <p:spPr>
          <a:xfrm>
            <a:off x="311700" y="268625"/>
            <a:ext cx="8520600" cy="43533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Clr>
                <a:srgbClr val="000000"/>
              </a:buClr>
              <a:buSzPts val="1600"/>
              <a:buFont typeface="Roboto"/>
              <a:buChar char="●"/>
            </a:pPr>
            <a:r>
              <a:rPr lang="en" sz="1600">
                <a:solidFill>
                  <a:srgbClr val="000000"/>
                </a:solidFill>
              </a:rPr>
              <a:t>How did you feel about this milestone? What did you like about it? What did you dislike?</a:t>
            </a:r>
            <a:endParaRPr sz="1600">
              <a:solidFill>
                <a:srgbClr val="000000"/>
              </a:solidFill>
            </a:endParaRPr>
          </a:p>
          <a:p>
            <a:pPr indent="-330200" lvl="1" marL="914400" rtl="0">
              <a:spcBef>
                <a:spcPts val="0"/>
              </a:spcBef>
              <a:spcAft>
                <a:spcPts val="0"/>
              </a:spcAft>
              <a:buClr>
                <a:srgbClr val="000000"/>
              </a:buClr>
              <a:buSzPts val="1600"/>
              <a:buFont typeface="Roboto"/>
              <a:buChar char="●"/>
            </a:pPr>
            <a:r>
              <a:rPr lang="en" sz="1600">
                <a:solidFill>
                  <a:srgbClr val="000000"/>
                </a:solidFill>
              </a:rPr>
              <a:t>Team members find their correct roles in the project in this milestone,and t</a:t>
            </a:r>
            <a:r>
              <a:rPr lang="en" sz="1600">
                <a:solidFill>
                  <a:srgbClr val="000000"/>
                </a:solidFill>
              </a:rPr>
              <a:t>eam members work together to complement their weaknesses and strengths</a:t>
            </a:r>
            <a:endParaRPr sz="1600">
              <a:solidFill>
                <a:srgbClr val="000000"/>
              </a:solidFill>
            </a:endParaRPr>
          </a:p>
          <a:p>
            <a:pPr indent="-330200" lvl="1" marL="914400" rtl="0">
              <a:spcBef>
                <a:spcPts val="0"/>
              </a:spcBef>
              <a:spcAft>
                <a:spcPts val="0"/>
              </a:spcAft>
              <a:buClr>
                <a:srgbClr val="000000"/>
              </a:buClr>
              <a:buSzPts val="1600"/>
              <a:buFont typeface="Arial"/>
              <a:buChar char="●"/>
            </a:pPr>
            <a:r>
              <a:rPr lang="en" sz="1600">
                <a:solidFill>
                  <a:srgbClr val="000000"/>
                </a:solidFill>
              </a:rPr>
              <a:t>After couples of milestones effort, it’s easier to do this milestone</a:t>
            </a:r>
            <a:endParaRPr sz="1600">
              <a:solidFill>
                <a:srgbClr val="000000"/>
              </a:solidFill>
            </a:endParaRPr>
          </a:p>
          <a:p>
            <a:pPr indent="-330200" lvl="1" marL="914400" rtl="0">
              <a:spcBef>
                <a:spcPts val="0"/>
              </a:spcBef>
              <a:spcAft>
                <a:spcPts val="0"/>
              </a:spcAft>
              <a:buClr>
                <a:srgbClr val="000000"/>
              </a:buClr>
              <a:buSzPts val="1600"/>
              <a:buFont typeface="Arial"/>
              <a:buChar char="●"/>
            </a:pPr>
            <a:r>
              <a:rPr lang="en" sz="1600">
                <a:solidFill>
                  <a:srgbClr val="000000"/>
                </a:solidFill>
              </a:rPr>
              <a:t>It’s hard to design the artistic website </a:t>
            </a:r>
            <a:endParaRPr sz="1600">
              <a:solidFill>
                <a:srgbClr val="000000"/>
              </a:solidFill>
            </a:endParaRPr>
          </a:p>
          <a:p>
            <a:pPr indent="-330200" lvl="0" marL="457200" rtl="0">
              <a:spcBef>
                <a:spcPts val="0"/>
              </a:spcBef>
              <a:spcAft>
                <a:spcPts val="0"/>
              </a:spcAft>
              <a:buClr>
                <a:srgbClr val="000000"/>
              </a:buClr>
              <a:buSzPts val="1600"/>
              <a:buFont typeface="Roboto"/>
              <a:buChar char="●"/>
            </a:pPr>
            <a:r>
              <a:rPr lang="en" sz="1600">
                <a:solidFill>
                  <a:srgbClr val="000000"/>
                </a:solidFill>
              </a:rPr>
              <a:t>What did you learn about yourself as you collaborated and worked through this milestone?</a:t>
            </a:r>
            <a:endParaRPr sz="1600">
              <a:solidFill>
                <a:srgbClr val="000000"/>
              </a:solidFill>
            </a:endParaRPr>
          </a:p>
          <a:p>
            <a:pPr indent="-330200" lvl="1" marL="914400" rtl="0">
              <a:spcBef>
                <a:spcPts val="0"/>
              </a:spcBef>
              <a:spcAft>
                <a:spcPts val="0"/>
              </a:spcAft>
              <a:buClr>
                <a:srgbClr val="000000"/>
              </a:buClr>
              <a:buSzPts val="1600"/>
              <a:buFont typeface="Roboto"/>
              <a:buChar char="●"/>
            </a:pPr>
            <a:r>
              <a:rPr lang="en" sz="1600">
                <a:solidFill>
                  <a:srgbClr val="000000"/>
                </a:solidFill>
              </a:rPr>
              <a:t>Reviewing the </a:t>
            </a:r>
            <a:r>
              <a:rPr lang="en" sz="1600">
                <a:solidFill>
                  <a:srgbClr val="000000"/>
                </a:solidFill>
              </a:rPr>
              <a:t>knowledge</a:t>
            </a:r>
            <a:r>
              <a:rPr lang="en" sz="1600">
                <a:solidFill>
                  <a:srgbClr val="000000"/>
                </a:solidFill>
              </a:rPr>
              <a:t> about the web programming and how it can be applied with java</a:t>
            </a:r>
            <a:endParaRPr sz="1600">
              <a:solidFill>
                <a:srgbClr val="000000"/>
              </a:solidFill>
            </a:endParaRPr>
          </a:p>
          <a:p>
            <a:pPr indent="-330200" lvl="1" marL="914400" rtl="0">
              <a:spcBef>
                <a:spcPts val="0"/>
              </a:spcBef>
              <a:spcAft>
                <a:spcPts val="0"/>
              </a:spcAft>
              <a:buClr>
                <a:srgbClr val="000000"/>
              </a:buClr>
              <a:buSzPts val="1600"/>
              <a:buFont typeface="Arial"/>
              <a:buChar char="●"/>
            </a:pPr>
            <a:r>
              <a:rPr lang="en" sz="1600">
                <a:solidFill>
                  <a:srgbClr val="000000"/>
                </a:solidFill>
              </a:rPr>
              <a:t>Practicing the design patterns that we learned in class</a:t>
            </a:r>
            <a:endParaRPr sz="1600">
              <a:solidFill>
                <a:srgbClr val="000000"/>
              </a:solidFill>
            </a:endParaRPr>
          </a:p>
          <a:p>
            <a:pPr indent="-330200" lvl="0" marL="457200" rtl="0">
              <a:spcBef>
                <a:spcPts val="0"/>
              </a:spcBef>
              <a:spcAft>
                <a:spcPts val="0"/>
              </a:spcAft>
              <a:buClr>
                <a:srgbClr val="000000"/>
              </a:buClr>
              <a:buSzPts val="1600"/>
              <a:buFont typeface="Roboto"/>
              <a:buChar char="●"/>
            </a:pPr>
            <a:r>
              <a:rPr lang="en" sz="1600">
                <a:solidFill>
                  <a:srgbClr val="000000"/>
                </a:solidFill>
              </a:rPr>
              <a:t>How will you use what you have learned going forward?</a:t>
            </a:r>
            <a:endParaRPr sz="1600">
              <a:solidFill>
                <a:srgbClr val="000000"/>
              </a:solidFill>
            </a:endParaRPr>
          </a:p>
          <a:p>
            <a:pPr indent="-330200" lvl="1" marL="914400" rtl="0">
              <a:spcBef>
                <a:spcPts val="0"/>
              </a:spcBef>
              <a:spcAft>
                <a:spcPts val="0"/>
              </a:spcAft>
              <a:buClr>
                <a:srgbClr val="000000"/>
              </a:buClr>
              <a:buSzPts val="1600"/>
              <a:buFont typeface="Roboto"/>
              <a:buChar char="●"/>
            </a:pPr>
            <a:r>
              <a:rPr lang="en" sz="1600">
                <a:solidFill>
                  <a:srgbClr val="000000"/>
                </a:solidFill>
              </a:rPr>
              <a:t>We could apply the things we learned from building the project to future projects.</a:t>
            </a:r>
            <a:endParaRPr sz="1600">
              <a:solidFill>
                <a:srgbClr val="000000"/>
              </a:solidFill>
            </a:endParaRPr>
          </a:p>
          <a:p>
            <a:pPr indent="-330200" lvl="0" marL="457200" rtl="0">
              <a:spcBef>
                <a:spcPts val="0"/>
              </a:spcBef>
              <a:spcAft>
                <a:spcPts val="0"/>
              </a:spcAft>
              <a:buClr>
                <a:srgbClr val="000000"/>
              </a:buClr>
              <a:buSzPts val="1600"/>
              <a:buFont typeface="Roboto"/>
              <a:buChar char="●"/>
            </a:pPr>
            <a:r>
              <a:rPr lang="en" sz="1600">
                <a:solidFill>
                  <a:srgbClr val="000000"/>
                </a:solidFill>
              </a:rPr>
              <a:t>What “stuff &amp; things” related to this milestone would you want help with?</a:t>
            </a:r>
            <a:endParaRPr sz="1600">
              <a:solidFill>
                <a:srgbClr val="000000"/>
              </a:solidFill>
            </a:endParaRPr>
          </a:p>
          <a:p>
            <a:pPr indent="-330200" lvl="1" marL="914400" rtl="0">
              <a:spcBef>
                <a:spcPts val="0"/>
              </a:spcBef>
              <a:spcAft>
                <a:spcPts val="0"/>
              </a:spcAft>
              <a:buClr>
                <a:srgbClr val="000000"/>
              </a:buClr>
              <a:buSzPts val="1600"/>
              <a:buFont typeface="Arial"/>
              <a:buChar char="●"/>
            </a:pPr>
            <a:r>
              <a:rPr lang="en" sz="1600">
                <a:solidFill>
                  <a:srgbClr val="000000"/>
                </a:solidFill>
              </a:rPr>
              <a:t>Figuring out what kind of design patterns we used</a:t>
            </a:r>
            <a:endParaRPr sz="1600">
              <a:solidFill>
                <a:srgbClr val="000000"/>
              </a:solidFill>
            </a:endParaRPr>
          </a:p>
          <a:p>
            <a:pPr indent="0" lvl="0" marL="457200" rtl="0">
              <a:spcBef>
                <a:spcPts val="0"/>
              </a:spcBef>
              <a:spcAft>
                <a:spcPts val="0"/>
              </a:spcAft>
              <a:buNone/>
            </a:pPr>
            <a:r>
              <a:t/>
            </a:r>
            <a:endParaRPr sz="1600">
              <a:solidFill>
                <a:srgbClr val="000000"/>
              </a:solidFill>
            </a:endParaRPr>
          </a:p>
          <a:p>
            <a:pPr indent="0" lvl="0" marL="0" rtl="0">
              <a:spcBef>
                <a:spcPts val="0"/>
              </a:spcBef>
              <a:spcAft>
                <a:spcPts val="160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Executive Summary</a:t>
            </a:r>
            <a:endParaRPr/>
          </a:p>
        </p:txBody>
      </p:sp>
      <p:sp>
        <p:nvSpPr>
          <p:cNvPr id="143" name="Shape 14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Technology used:</a:t>
            </a:r>
            <a:endParaRPr/>
          </a:p>
          <a:p>
            <a:pPr indent="-342900" lvl="0" marL="457200" rtl="0">
              <a:spcBef>
                <a:spcPts val="1600"/>
              </a:spcBef>
              <a:spcAft>
                <a:spcPts val="0"/>
              </a:spcAft>
              <a:buSzPts val="1800"/>
              <a:buChar char="-"/>
            </a:pPr>
            <a:r>
              <a:rPr lang="en"/>
              <a:t>MySQL</a:t>
            </a:r>
            <a:endParaRPr/>
          </a:p>
          <a:p>
            <a:pPr indent="-342900" lvl="0" marL="457200" rtl="0">
              <a:spcBef>
                <a:spcPts val="0"/>
              </a:spcBef>
              <a:spcAft>
                <a:spcPts val="0"/>
              </a:spcAft>
              <a:buSzPts val="1800"/>
              <a:buChar char="-"/>
            </a:pPr>
            <a:r>
              <a:rPr lang="en"/>
              <a:t>MySQL Workbench</a:t>
            </a:r>
            <a:endParaRPr/>
          </a:p>
          <a:p>
            <a:pPr indent="-342900" lvl="0" marL="457200" rtl="0">
              <a:spcBef>
                <a:spcPts val="0"/>
              </a:spcBef>
              <a:spcAft>
                <a:spcPts val="0"/>
              </a:spcAft>
              <a:buSzPts val="1800"/>
              <a:buChar char="-"/>
            </a:pPr>
            <a:r>
              <a:rPr lang="en"/>
              <a:t>Java</a:t>
            </a:r>
            <a:endParaRPr/>
          </a:p>
          <a:p>
            <a:pPr indent="-342900" lvl="0" marL="457200" rtl="0">
              <a:spcBef>
                <a:spcPts val="0"/>
              </a:spcBef>
              <a:spcAft>
                <a:spcPts val="0"/>
              </a:spcAft>
              <a:buSzPts val="1800"/>
              <a:buChar char="-"/>
            </a:pPr>
            <a:r>
              <a:rPr lang="en"/>
              <a:t>x</a:t>
            </a:r>
            <a:r>
              <a:rPr lang="en"/>
              <a:t>html</a:t>
            </a:r>
            <a:endParaRPr/>
          </a:p>
          <a:p>
            <a:pPr indent="-342900" lvl="0" marL="457200" rtl="0">
              <a:spcBef>
                <a:spcPts val="0"/>
              </a:spcBef>
              <a:spcAft>
                <a:spcPts val="0"/>
              </a:spcAft>
              <a:buSzPts val="1800"/>
              <a:buChar char="-"/>
            </a:pPr>
            <a:r>
              <a:rPr lang="en"/>
              <a:t>Hibernate</a:t>
            </a:r>
            <a:endParaRPr/>
          </a:p>
          <a:p>
            <a:pPr indent="-342900" lvl="0" marL="457200" rtl="0">
              <a:spcBef>
                <a:spcPts val="0"/>
              </a:spcBef>
              <a:spcAft>
                <a:spcPts val="0"/>
              </a:spcAft>
              <a:buSzPts val="1800"/>
              <a:buChar char="-"/>
            </a:pPr>
            <a:r>
              <a:rPr lang="en"/>
              <a:t>PrimeFaces</a:t>
            </a:r>
            <a:endParaRPr/>
          </a:p>
          <a:p>
            <a:pPr indent="0" lvl="0" marL="0" rtl="0">
              <a:spcBef>
                <a:spcPts val="1600"/>
              </a:spcBef>
              <a:spcAft>
                <a:spcPts val="0"/>
              </a:spcAft>
              <a:buNone/>
            </a:pPr>
            <a:r>
              <a:rPr lang="en"/>
              <a:t>ATDD test cases: All pass</a:t>
            </a:r>
            <a:endParaRPr/>
          </a:p>
          <a:p>
            <a:pPr indent="0" lvl="0" marL="0" rt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id="148" name="Shape 148"/>
          <p:cNvPicPr preferRelativeResize="0"/>
          <p:nvPr/>
        </p:nvPicPr>
        <p:blipFill>
          <a:blip r:embed="rId3">
            <a:alphaModFix/>
          </a:blip>
          <a:stretch>
            <a:fillRect/>
          </a:stretch>
        </p:blipFill>
        <p:spPr>
          <a:xfrm>
            <a:off x="0" y="0"/>
            <a:ext cx="9144000" cy="49078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Shape 15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Shape 158"/>
          <p:cNvPicPr preferRelativeResize="0"/>
          <p:nvPr/>
        </p:nvPicPr>
        <p:blipFill>
          <a:blip r:embed="rId3">
            <a:alphaModFix/>
          </a:blip>
          <a:stretch>
            <a:fillRect/>
          </a:stretch>
        </p:blipFill>
        <p:spPr>
          <a:xfrm>
            <a:off x="0" y="0"/>
            <a:ext cx="9144000" cy="51343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User Story Map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Shape 168"/>
          <p:cNvPicPr preferRelativeResize="0"/>
          <p:nvPr/>
        </p:nvPicPr>
        <p:blipFill>
          <a:blip r:embed="rId3">
            <a:alphaModFix/>
          </a:blip>
          <a:stretch>
            <a:fillRect/>
          </a:stretch>
        </p:blipFill>
        <p:spPr>
          <a:xfrm>
            <a:off x="0" y="0"/>
            <a:ext cx="9144000" cy="5143499"/>
          </a:xfrm>
          <a:prstGeom prst="rect">
            <a:avLst/>
          </a:prstGeom>
          <a:noFill/>
          <a:ln>
            <a:noFill/>
          </a:ln>
        </p:spPr>
      </p:pic>
      <p:sp>
        <p:nvSpPr>
          <p:cNvPr id="169" name="Shape 169"/>
          <p:cNvSpPr/>
          <p:nvPr/>
        </p:nvSpPr>
        <p:spPr>
          <a:xfrm>
            <a:off x="499000" y="1406722"/>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0" name="Shape 170"/>
          <p:cNvSpPr/>
          <p:nvPr/>
        </p:nvSpPr>
        <p:spPr>
          <a:xfrm>
            <a:off x="462025" y="212947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1" name="Shape 171"/>
          <p:cNvSpPr/>
          <p:nvPr/>
        </p:nvSpPr>
        <p:spPr>
          <a:xfrm>
            <a:off x="3251673" y="145435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2" name="Shape 172"/>
          <p:cNvSpPr/>
          <p:nvPr/>
        </p:nvSpPr>
        <p:spPr>
          <a:xfrm>
            <a:off x="3251673" y="215362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3" name="Shape 173"/>
          <p:cNvSpPr/>
          <p:nvPr/>
        </p:nvSpPr>
        <p:spPr>
          <a:xfrm>
            <a:off x="6078763" y="145435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4" name="Shape 174"/>
          <p:cNvSpPr/>
          <p:nvPr/>
        </p:nvSpPr>
        <p:spPr>
          <a:xfrm>
            <a:off x="6028900" y="212947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5" name="Shape 175"/>
          <p:cNvSpPr/>
          <p:nvPr/>
        </p:nvSpPr>
        <p:spPr>
          <a:xfrm>
            <a:off x="1227948"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a:off x="1182273" y="212947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7" name="Shape 177"/>
          <p:cNvSpPr/>
          <p:nvPr/>
        </p:nvSpPr>
        <p:spPr>
          <a:xfrm>
            <a:off x="1902518" y="2852903"/>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8" name="Shape 178"/>
          <p:cNvSpPr/>
          <p:nvPr/>
        </p:nvSpPr>
        <p:spPr>
          <a:xfrm>
            <a:off x="1902536"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9" name="Shape 179"/>
          <p:cNvSpPr/>
          <p:nvPr/>
        </p:nvSpPr>
        <p:spPr>
          <a:xfrm>
            <a:off x="1902536" y="2153634"/>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p:cNvSpPr/>
          <p:nvPr/>
        </p:nvSpPr>
        <p:spPr>
          <a:xfrm>
            <a:off x="1227953" y="3479716"/>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1" name="Shape 181"/>
          <p:cNvSpPr/>
          <p:nvPr/>
        </p:nvSpPr>
        <p:spPr>
          <a:xfrm>
            <a:off x="1227953" y="2804604"/>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2" name="Shape 182"/>
          <p:cNvSpPr/>
          <p:nvPr/>
        </p:nvSpPr>
        <p:spPr>
          <a:xfrm>
            <a:off x="3998952" y="2139496"/>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Shape 183"/>
          <p:cNvSpPr/>
          <p:nvPr/>
        </p:nvSpPr>
        <p:spPr>
          <a:xfrm>
            <a:off x="4746237" y="2129474"/>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Shape 184"/>
          <p:cNvSpPr/>
          <p:nvPr/>
        </p:nvSpPr>
        <p:spPr>
          <a:xfrm>
            <a:off x="5321075" y="2139502"/>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5" name="Shape 185"/>
          <p:cNvSpPr/>
          <p:nvPr/>
        </p:nvSpPr>
        <p:spPr>
          <a:xfrm>
            <a:off x="2676827" y="215872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a:off x="4746216" y="2804604"/>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a:off x="4746213" y="350623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a:off x="7444544" y="3506231"/>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a:off x="7444551" y="2799129"/>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a:off x="6736737" y="2092013"/>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a:off x="7444543" y="2092016"/>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a:off x="8152366" y="2081492"/>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a:off x="8152375" y="2799126"/>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a:off x="8860189" y="2044234"/>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a:off x="2577102"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a:off x="3998955"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a:off x="4746230"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a:off x="5420796" y="1454340"/>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a:off x="6761654" y="1454347"/>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a:off x="7457013" y="1454347"/>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a:off x="8158604" y="1454347"/>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a:off x="8860182" y="1406722"/>
            <a:ext cx="283800" cy="1131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03" name="Shape 203"/>
          <p:cNvCxnSpPr/>
          <p:nvPr/>
        </p:nvCxnSpPr>
        <p:spPr>
          <a:xfrm>
            <a:off x="-57150" y="1590675"/>
            <a:ext cx="9229800" cy="9600"/>
          </a:xfrm>
          <a:prstGeom prst="straightConnector1">
            <a:avLst/>
          </a:prstGeom>
          <a:noFill/>
          <a:ln cap="flat" cmpd="sng" w="38100">
            <a:solidFill>
              <a:schemeClr val="dk2"/>
            </a:solidFill>
            <a:prstDash val="solid"/>
            <a:round/>
            <a:headEnd len="med" w="med" type="none"/>
            <a:tailEnd len="med" w="med" type="none"/>
          </a:ln>
        </p:spPr>
      </p:cxnSp>
      <p:cxnSp>
        <p:nvCxnSpPr>
          <p:cNvPr id="204" name="Shape 204"/>
          <p:cNvCxnSpPr/>
          <p:nvPr/>
        </p:nvCxnSpPr>
        <p:spPr>
          <a:xfrm>
            <a:off x="-42900" y="3676650"/>
            <a:ext cx="9229800" cy="9600"/>
          </a:xfrm>
          <a:prstGeom prst="straightConnector1">
            <a:avLst/>
          </a:prstGeom>
          <a:noFill/>
          <a:ln cap="flat" cmpd="sng" w="38100">
            <a:solidFill>
              <a:schemeClr val="dk2"/>
            </a:solidFill>
            <a:prstDash val="solid"/>
            <a:round/>
            <a:headEnd len="med" w="med" type="none"/>
            <a:tailEnd len="med" w="med" type="none"/>
          </a:ln>
        </p:spPr>
      </p:cxnSp>
      <p:sp>
        <p:nvSpPr>
          <p:cNvPr id="205" name="Shape 205"/>
          <p:cNvSpPr/>
          <p:nvPr/>
        </p:nvSpPr>
        <p:spPr>
          <a:xfrm>
            <a:off x="7791453" y="4111075"/>
            <a:ext cx="1068600" cy="2913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a:t>Done</a:t>
            </a:r>
            <a:endParaRPr/>
          </a:p>
        </p:txBody>
      </p:sp>
      <p:sp>
        <p:nvSpPr>
          <p:cNvPr id="206" name="Shape 206"/>
          <p:cNvSpPr/>
          <p:nvPr/>
        </p:nvSpPr>
        <p:spPr>
          <a:xfrm>
            <a:off x="7791423" y="4693795"/>
            <a:ext cx="1068600" cy="2913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a:t>TODO</a:t>
            </a:r>
            <a:endParaRPr/>
          </a:p>
        </p:txBody>
      </p:sp>
      <p:sp>
        <p:nvSpPr>
          <p:cNvPr id="207" name="Shape 207"/>
          <p:cNvSpPr/>
          <p:nvPr/>
        </p:nvSpPr>
        <p:spPr>
          <a:xfrm>
            <a:off x="7791498" y="4402398"/>
            <a:ext cx="1068600" cy="2913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a:t>Doing</a:t>
            </a:r>
            <a:endParaRPr/>
          </a:p>
        </p:txBody>
      </p:sp>
      <p:sp>
        <p:nvSpPr>
          <p:cNvPr id="208" name="Shape 208"/>
          <p:cNvSpPr txBox="1"/>
          <p:nvPr/>
        </p:nvSpPr>
        <p:spPr>
          <a:xfrm>
            <a:off x="7791500" y="3767213"/>
            <a:ext cx="1068600" cy="1217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spcBef>
                <a:spcPts val="0"/>
              </a:spcBef>
              <a:spcAft>
                <a:spcPts val="0"/>
              </a:spcAft>
              <a:buNone/>
            </a:pPr>
            <a:r>
              <a:rPr lang="en"/>
              <a:t>Legend</a:t>
            </a:r>
            <a:endParaRPr/>
          </a:p>
        </p:txBody>
      </p:sp>
      <p:sp>
        <p:nvSpPr>
          <p:cNvPr id="209" name="Shape 209"/>
          <p:cNvSpPr/>
          <p:nvPr/>
        </p:nvSpPr>
        <p:spPr>
          <a:xfrm>
            <a:off x="45475" y="1515975"/>
            <a:ext cx="791700" cy="159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b="1" lang="en" sz="1000"/>
              <a:t>Release 1</a:t>
            </a:r>
            <a:endParaRPr b="1" sz="1000"/>
          </a:p>
        </p:txBody>
      </p:sp>
      <p:sp>
        <p:nvSpPr>
          <p:cNvPr id="210" name="Shape 210"/>
          <p:cNvSpPr/>
          <p:nvPr/>
        </p:nvSpPr>
        <p:spPr>
          <a:xfrm>
            <a:off x="45475" y="3592825"/>
            <a:ext cx="791700" cy="159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b="1" lang="en" sz="1000"/>
              <a:t>Release 2</a:t>
            </a:r>
            <a:endParaRPr b="1" sz="1000"/>
          </a:p>
        </p:txBody>
      </p:sp>
      <p:sp>
        <p:nvSpPr>
          <p:cNvPr id="211" name="Shape 211"/>
          <p:cNvSpPr/>
          <p:nvPr/>
        </p:nvSpPr>
        <p:spPr>
          <a:xfrm>
            <a:off x="3646250" y="2389238"/>
            <a:ext cx="636600" cy="4656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b="1" lang="en" sz="1000"/>
              <a:t>Sort</a:t>
            </a:r>
            <a:endParaRPr b="1" sz="1000"/>
          </a:p>
        </p:txBody>
      </p:sp>
      <p:sp>
        <p:nvSpPr>
          <p:cNvPr id="212" name="Shape 212"/>
          <p:cNvSpPr/>
          <p:nvPr/>
        </p:nvSpPr>
        <p:spPr>
          <a:xfrm>
            <a:off x="6417350" y="2338950"/>
            <a:ext cx="636600" cy="4656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t>Sort</a:t>
            </a:r>
            <a:endParaRPr b="1" sz="1000"/>
          </a:p>
        </p:txBody>
      </p:sp>
      <p:sp>
        <p:nvSpPr>
          <p:cNvPr id="213" name="Shape 213"/>
          <p:cNvSpPr/>
          <p:nvPr/>
        </p:nvSpPr>
        <p:spPr>
          <a:xfrm>
            <a:off x="4029350" y="2729700"/>
            <a:ext cx="253500" cy="159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4" name="Shape 214"/>
          <p:cNvSpPr/>
          <p:nvPr/>
        </p:nvSpPr>
        <p:spPr>
          <a:xfrm>
            <a:off x="6776800" y="2645600"/>
            <a:ext cx="253500" cy="159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Demo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